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aveSubsetFonts="1" autoCompressPictures="0">
  <p:sldMasterIdLst>
    <p:sldMasterId id="2147483648" r:id="rId1"/>
  </p:sldMasterIdLst>
  <p:sldIdLst>
    <p:sldId id="256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94" r:id="rId30"/>
    <p:sldId id="295" r:id="rId31"/>
    <p:sldId id="296" r:id="rId32"/>
    <p:sldId id="289" r:id="rId33"/>
    <p:sldId id="290" r:id="rId34"/>
    <p:sldId id="291" r:id="rId35"/>
    <p:sldId id="292" r:id="rId36"/>
    <p:sldId id="293" r:id="rId37"/>
    <p:sldId id="297" r:id="rId38"/>
    <p:sldId id="298" r:id="rId39"/>
    <p:sldId id="299" r:id="rId40"/>
    <p:sldId id="300" r:id="rId41"/>
    <p:sldId id="301" r:id="rId42"/>
    <p:sldId id="303" r:id="rId43"/>
    <p:sldId id="302" r:id="rId44"/>
    <p:sldId id="304" r:id="rId45"/>
  </p:sldIdLst>
  <p:sldSz cx="9144000" cy="6858000" type="screen4x3"/>
  <p:notesSz cx="6858000" cy="9144000"/>
  <p:defaultTextStyle>
    <a:defPPr>
      <a:defRPr lang="pl-PL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>
      <p:cViewPr varScale="1">
        <p:scale>
          <a:sx n="120" d="100"/>
          <a:sy n="120" d="100"/>
        </p:scale>
        <p:origin x="140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2A43D56-6A72-B54B-BB7A-34B1E923B10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441C8D-EBEF-5B4B-9C63-DD5FD059477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4883BD9-70A4-4A46-87E7-0793C9F0A46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BF2CDE-4875-A040-8BB0-29FAE957FBF2}" type="slidenum">
              <a:rPr lang="pl-PL" altLang="pl-PL"/>
              <a:pPr>
                <a:defRPr/>
              </a:pPr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925083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ekst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B25E66B-49B9-C84C-A8A8-5A520BD1C9C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BC94390-4CCE-4E4C-804C-BF8F92792C2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D59B4AF-D6BF-B847-AB69-66A83A11B6C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A2DC33-1E59-684F-908C-B2CADAC973F9}" type="slidenum">
              <a:rPr lang="pl-PL" altLang="pl-PL"/>
              <a:pPr>
                <a:defRPr/>
              </a:pPr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147102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884988" y="476250"/>
            <a:ext cx="1801812" cy="5649913"/>
          </a:xfrm>
        </p:spPr>
        <p:txBody>
          <a:bodyPr vert="eaVert"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ekstu pionowego 2"/>
          <p:cNvSpPr>
            <a:spLocks noGrp="1"/>
          </p:cNvSpPr>
          <p:nvPr>
            <p:ph type="body" orient="vert" idx="1"/>
          </p:nvPr>
        </p:nvSpPr>
        <p:spPr>
          <a:xfrm>
            <a:off x="1476375" y="476250"/>
            <a:ext cx="5256213" cy="5649913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619F1FC-64C7-0B4B-A646-740524788A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180848D-44AE-6C41-9241-91A216EF9E1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52BD475-C794-514A-8403-988AA214C4B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C7FA56-FB70-CD4E-8C0E-79A954B8CBBB}" type="slidenum">
              <a:rPr lang="pl-PL" altLang="pl-PL"/>
              <a:pPr>
                <a:defRPr/>
              </a:pPr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3537652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826A923-914B-034F-8C64-EC776BCAB99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7E03412-F3B4-3E4E-9219-FA9EBA7CECC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BDB5346-4DD1-9342-B646-6E732C967F4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EA63B6-0F32-C341-AE60-2BC5E0BD7356}" type="slidenum">
              <a:rPr lang="pl-PL" altLang="pl-PL"/>
              <a:pPr>
                <a:defRPr/>
              </a:pPr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499979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6C2E29B-CB1E-6245-9E2D-2D8566AC09C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4410A60-2D60-6F49-A6BF-C99AA2A0591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61C7CDA-D212-E34B-A59A-1CC26250E6A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CA1356-3CD8-334B-A34E-1F7161483614}" type="slidenum">
              <a:rPr lang="pl-PL" altLang="pl-PL"/>
              <a:pPr>
                <a:defRPr/>
              </a:pPr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850307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476375" y="1628775"/>
            <a:ext cx="3529013" cy="44973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5157788" y="1628775"/>
            <a:ext cx="3529012" cy="44973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3E8662-FB60-C040-8840-70A08E09854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2D308B-622D-1B4B-8618-5ED599F60D4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D248CF-0777-A34D-A762-F298F23F5F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BEB624-3987-BC4B-A2C4-75ECB3D3BFCD}" type="slidenum">
              <a:rPr lang="pl-PL" altLang="pl-PL"/>
              <a:pPr>
                <a:defRPr/>
              </a:pPr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723775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CC6E105-30F9-8840-B884-B5FB33E817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42B3B3-93B9-A545-9B79-9AEAC8EE291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FADC700-3449-4241-9E18-C4F005F4697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43E517-C55A-5D48-B381-7D9CFC292D7E}" type="slidenum">
              <a:rPr lang="pl-PL" altLang="pl-PL"/>
              <a:pPr>
                <a:defRPr/>
              </a:pPr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3369822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1114325-2DD3-8E42-BB92-987AE2ECFEB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5540E24F-BDE3-F34B-BA11-30395FA772F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8C25AF7-13C3-2C44-8BF2-BC376185A1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6A2AE0-A0FF-794E-BC6E-C7B1279B54F0}" type="slidenum">
              <a:rPr lang="pl-PL" altLang="pl-PL"/>
              <a:pPr>
                <a:defRPr/>
              </a:pPr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755684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9AC1580-8195-2048-BFEB-3F02699D165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AF26F0B-E1EE-1C42-8CFD-D3BD1009AB5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796BDB6-40A1-B742-8F71-4BE0D57AA5D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6A8243-2F30-3B49-8183-CBD299468D41}" type="slidenum">
              <a:rPr lang="pl-PL" altLang="pl-PL"/>
              <a:pPr>
                <a:defRPr/>
              </a:pPr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79410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2D71FE-243C-7A4E-AEBD-9D37A52DD58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A75A9E-8FCB-7E46-8CB5-A5B83ABE802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FC4194-1847-E849-BE5A-546130F61A9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FE4312-B3DF-DE41-AA26-54907CCC9981}" type="slidenum">
              <a:rPr lang="pl-PL" altLang="pl-PL"/>
              <a:pPr>
                <a:defRPr/>
              </a:pPr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760143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l-PL" noProof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113E58-E5B2-454B-ABA3-1B7725FA8CD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139EA2-B40A-D24E-86AE-0F7551EB43D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71934B-9248-4341-A8B2-7F171B0D547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3E848F-C058-9D41-B052-78B432A21BB5}" type="slidenum">
              <a:rPr lang="pl-PL" altLang="pl-PL"/>
              <a:pPr>
                <a:defRPr/>
              </a:pPr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893362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22CDA92A-D7EA-F04C-A601-B3DB1372F0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476375" y="476250"/>
            <a:ext cx="7210425" cy="94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 wzorca tytułu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E3D9E001-8662-C84F-BDA4-D43663D7B9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476375" y="1628775"/>
            <a:ext cx="7210425" cy="449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style wzorca tekstu</a:t>
            </a:r>
          </a:p>
          <a:p>
            <a:pPr lvl="1"/>
            <a:r>
              <a:rPr lang="pl-PL" altLang="pl-PL"/>
              <a:t>Drugi poziom</a:t>
            </a:r>
          </a:p>
          <a:p>
            <a:pPr lvl="2"/>
            <a:r>
              <a:rPr lang="pl-PL" altLang="pl-PL"/>
              <a:t>Trzeci poziom</a:t>
            </a:r>
          </a:p>
          <a:p>
            <a:pPr lvl="3"/>
            <a:r>
              <a:rPr lang="pl-PL" altLang="pl-PL"/>
              <a:t>Czwarty poziom</a:t>
            </a:r>
          </a:p>
          <a:p>
            <a:pPr lvl="4"/>
            <a:r>
              <a:rPr lang="pl-PL" altLang="pl-PL"/>
              <a:t>Piąty poziom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F64ACBD5-CC48-954E-AF63-8B5A84BFD36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1EFC0D02-9438-3348-9BC0-AC5329EFB21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29760758-9F24-384E-A752-6F1E8AFC424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fld id="{D3D80726-623B-5D41-89EB-702269C7A46D}" type="slidenum">
              <a:rPr lang="pl-PL" altLang="pl-PL"/>
              <a:pPr>
                <a:defRPr/>
              </a:pPr>
              <a:t>‹#›</a:t>
            </a:fld>
            <a:endParaRPr lang="pl-PL" alt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Arial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charset="0"/>
          <a:ea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charset="0"/>
          <a:ea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charset="0"/>
          <a:ea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charset="0"/>
          <a:ea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charset="0"/>
          <a:ea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charset="0"/>
          <a:ea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charset="0"/>
          <a:ea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charset="0"/>
          <a:ea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  <a:cs typeface="Arial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pl-P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E4C8A455-E43E-9648-8B49-364BADF2747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30438" y="2716213"/>
            <a:ext cx="6157912" cy="1504950"/>
          </a:xfrm>
        </p:spPr>
        <p:txBody>
          <a:bodyPr lIns="0" tIns="0" rIns="0" bIns="0" anchor="t"/>
          <a:lstStyle/>
          <a:p>
            <a:pPr eaLnBrk="1" hangingPunct="1">
              <a:lnSpc>
                <a:spcPts val="3800"/>
              </a:lnSpc>
              <a:defRPr/>
            </a:pPr>
            <a:r>
              <a:rPr lang="pl-PL" sz="3000" dirty="0">
                <a:solidFill>
                  <a:schemeClr val="tx1"/>
                </a:solidFill>
                <a:cs typeface="+mj-cs"/>
              </a:rPr>
              <a:t>Metody numeryczne</a:t>
            </a:r>
            <a:br>
              <a:rPr lang="pl-PL" sz="3000" dirty="0">
                <a:solidFill>
                  <a:schemeClr val="tx1"/>
                </a:solidFill>
                <a:cs typeface="+mj-cs"/>
              </a:rPr>
            </a:br>
            <a:r>
              <a:rPr lang="pl-PL" sz="2000" dirty="0">
                <a:solidFill>
                  <a:schemeClr val="tx1"/>
                </a:solidFill>
                <a:cs typeface="+mj-cs"/>
              </a:rPr>
              <a:t>Wprowadzenie do metod numerycznych</a:t>
            </a:r>
          </a:p>
        </p:txBody>
      </p:sp>
      <p:sp>
        <p:nvSpPr>
          <p:cNvPr id="13315" name="Rectangle 5">
            <a:extLst>
              <a:ext uri="{FF2B5EF4-FFF2-40B4-BE49-F238E27FC236}">
                <a16:creationId xmlns:a16="http://schemas.microsoft.com/office/drawing/2014/main" id="{4B74889B-0DA1-834F-9A1F-7E2239BF85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0438" y="4292600"/>
            <a:ext cx="615791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0"/>
              </a:spcBef>
              <a:buFontTx/>
              <a:buNone/>
            </a:pPr>
            <a:r>
              <a:rPr kumimoji="0" lang="pl-PL" altLang="pl-PL" sz="1800" b="1"/>
              <a:t>Dr hab. inż. Jerzy Baranowski, prof. nadzw.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ytuł 1">
            <a:extLst>
              <a:ext uri="{FF2B5EF4-FFF2-40B4-BE49-F238E27FC236}">
                <a16:creationId xmlns:a16="http://schemas.microsoft.com/office/drawing/2014/main" id="{FF83BB27-4449-9841-BBCB-52FC30860A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 altLang="pl-PL">
                <a:cs typeface="Arial" panose="020B0604020202020204" pitchFamily="34" charset="0"/>
              </a:rPr>
              <a:t>Równania liniowe ogólnie</a:t>
            </a:r>
          </a:p>
        </p:txBody>
      </p:sp>
      <p:pic>
        <p:nvPicPr>
          <p:cNvPr id="22530" name="Obraz 3" descr="latex-image-1.pdf">
            <a:extLst>
              <a:ext uri="{FF2B5EF4-FFF2-40B4-BE49-F238E27FC236}">
                <a16:creationId xmlns:a16="http://schemas.microsoft.com/office/drawing/2014/main" id="{47BEB625-1831-7542-9C09-F977A5913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773238"/>
            <a:ext cx="7264400" cy="280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PoleTekstowe 4">
            <a:extLst>
              <a:ext uri="{FF2B5EF4-FFF2-40B4-BE49-F238E27FC236}">
                <a16:creationId xmlns:a16="http://schemas.microsoft.com/office/drawing/2014/main" id="{B35B12D1-DAC9-5C47-96F0-1089295992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" y="5181600"/>
            <a:ext cx="8024813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pl-PL" altLang="pl-PL" sz="2800">
                <a:latin typeface="Arial" panose="020B0604020202020204" pitchFamily="34" charset="0"/>
              </a:rPr>
              <a:t>W praktycznych problemach liczba równań i niewiadomych dochodzi do kilkuset tysięcy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ytuł 1">
            <a:extLst>
              <a:ext uri="{FF2B5EF4-FFF2-40B4-BE49-F238E27FC236}">
                <a16:creationId xmlns:a16="http://schemas.microsoft.com/office/drawing/2014/main" id="{5AE1EE70-C107-4143-BF86-20722E0B3D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 altLang="pl-PL">
                <a:cs typeface="Arial" panose="020B0604020202020204" pitchFamily="34" charset="0"/>
              </a:rPr>
              <a:t>Przykład zastosowania - Tomografia</a:t>
            </a:r>
          </a:p>
        </p:txBody>
      </p:sp>
      <p:pic>
        <p:nvPicPr>
          <p:cNvPr id="23554" name="Obraz 3">
            <a:extLst>
              <a:ext uri="{FF2B5EF4-FFF2-40B4-BE49-F238E27FC236}">
                <a16:creationId xmlns:a16="http://schemas.microsoft.com/office/drawing/2014/main" id="{7751D6F1-1116-0543-AE7B-168872EB4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" r="6737"/>
          <a:stretch>
            <a:fillRect/>
          </a:stretch>
        </p:blipFill>
        <p:spPr bwMode="auto">
          <a:xfrm>
            <a:off x="323850" y="2276475"/>
            <a:ext cx="4395788" cy="323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Obraz 4">
            <a:extLst>
              <a:ext uri="{FF2B5EF4-FFF2-40B4-BE49-F238E27FC236}">
                <a16:creationId xmlns:a16="http://schemas.microsoft.com/office/drawing/2014/main" id="{13448BB7-DE96-3143-B775-391D2F303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1557338"/>
            <a:ext cx="3944938" cy="237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Obraz 5">
            <a:extLst>
              <a:ext uri="{FF2B5EF4-FFF2-40B4-BE49-F238E27FC236}">
                <a16:creationId xmlns:a16="http://schemas.microsoft.com/office/drawing/2014/main" id="{2AEE7A9D-B7A5-2147-B43F-AF9BF07178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5" y="4005263"/>
            <a:ext cx="17272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PoleTekstowe 6">
            <a:extLst>
              <a:ext uri="{FF2B5EF4-FFF2-40B4-BE49-F238E27FC236}">
                <a16:creationId xmlns:a16="http://schemas.microsoft.com/office/drawing/2014/main" id="{020A267F-2C38-B84A-9FC6-7BDB15B3CC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5600" y="4724400"/>
            <a:ext cx="178117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pl-PL" altLang="pl-PL" sz="2800">
                <a:latin typeface="Arial" panose="020B0604020202020204" pitchFamily="34" charset="0"/>
              </a:rPr>
              <a:t>Stefan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pl-PL" altLang="pl-PL" sz="2800">
                <a:latin typeface="Arial" panose="020B0604020202020204" pitchFamily="34" charset="0"/>
              </a:rPr>
              <a:t>Kaczmarz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88E910D-F2DF-BE48-A4CC-49CD1C74A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l-PL" dirty="0">
                <a:cs typeface="+mj-cs"/>
              </a:rPr>
              <a:t>Interpolacja</a:t>
            </a:r>
          </a:p>
        </p:txBody>
      </p:sp>
      <p:sp>
        <p:nvSpPr>
          <p:cNvPr id="24578" name="Symbol zastępczy zawartości 2">
            <a:extLst>
              <a:ext uri="{FF2B5EF4-FFF2-40B4-BE49-F238E27FC236}">
                <a16:creationId xmlns:a16="http://schemas.microsoft.com/office/drawing/2014/main" id="{69FAA1FE-49CB-9644-B87B-7F13CACC7D2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kumimoji="0" lang="pl-PL" altLang="pl-PL">
                <a:cs typeface="Arial" panose="020B0604020202020204" pitchFamily="34" charset="0"/>
              </a:rPr>
              <a:t>Określenie wartości funkcji znajdującej się pomiędzy jej znanymi wartościami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8D1A354-2DD5-394A-B896-7E0861A44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l-PL" dirty="0">
                <a:cs typeface="+mj-cs"/>
              </a:rPr>
              <a:t>Historia</a:t>
            </a:r>
          </a:p>
        </p:txBody>
      </p:sp>
      <p:pic>
        <p:nvPicPr>
          <p:cNvPr id="25602" name="Symbol zastępczy zawartości 3">
            <a:extLst>
              <a:ext uri="{FF2B5EF4-FFF2-40B4-BE49-F238E27FC236}">
                <a16:creationId xmlns:a16="http://schemas.microsoft.com/office/drawing/2014/main" id="{0DED972D-EF22-884D-BA85-F1310F40E72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2" b="3242"/>
          <a:stretch>
            <a:fillRect/>
          </a:stretch>
        </p:blipFill>
        <p:spPr/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A7AF66D-AE41-9E49-99D8-E6023AFE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l-PL" dirty="0">
                <a:cs typeface="+mj-cs"/>
              </a:rPr>
              <a:t>Rodzaje interpolacji - liniowa</a:t>
            </a:r>
          </a:p>
        </p:txBody>
      </p:sp>
      <p:pic>
        <p:nvPicPr>
          <p:cNvPr id="26626" name="Symbol zastępczy zawartości 3">
            <a:extLst>
              <a:ext uri="{FF2B5EF4-FFF2-40B4-BE49-F238E27FC236}">
                <a16:creationId xmlns:a16="http://schemas.microsoft.com/office/drawing/2014/main" id="{D75BA24D-2017-4D4A-BF3D-790580E702B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130" r="-14130"/>
          <a:stretch>
            <a:fillRect/>
          </a:stretch>
        </p:blipFill>
        <p:spPr/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47BF473-71B9-0F45-992E-258E08892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l-PL" dirty="0">
                <a:cs typeface="+mj-cs"/>
              </a:rPr>
              <a:t>Rodzaje interpolacji - wielomianowa</a:t>
            </a:r>
          </a:p>
        </p:txBody>
      </p:sp>
      <p:pic>
        <p:nvPicPr>
          <p:cNvPr id="27650" name="Symbol zastępczy zawartości 3">
            <a:extLst>
              <a:ext uri="{FF2B5EF4-FFF2-40B4-BE49-F238E27FC236}">
                <a16:creationId xmlns:a16="http://schemas.microsoft.com/office/drawing/2014/main" id="{D994D170-226A-AA49-8647-66F534044C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130" r="-14130"/>
          <a:stretch>
            <a:fillRect/>
          </a:stretch>
        </p:blipFill>
        <p:spPr/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ytuł 1">
            <a:extLst>
              <a:ext uri="{FF2B5EF4-FFF2-40B4-BE49-F238E27FC236}">
                <a16:creationId xmlns:a16="http://schemas.microsoft.com/office/drawing/2014/main" id="{B14D3A08-63E6-B04D-939D-D780D664C3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 altLang="pl-PL">
                <a:cs typeface="Arial" panose="020B0604020202020204" pitchFamily="34" charset="0"/>
              </a:rPr>
              <a:t>Rodzaje interpolacji – funkcje sklejane</a:t>
            </a:r>
          </a:p>
        </p:txBody>
      </p:sp>
      <p:pic>
        <p:nvPicPr>
          <p:cNvPr id="28674" name="Symbol zastępczy zawartości 3">
            <a:extLst>
              <a:ext uri="{FF2B5EF4-FFF2-40B4-BE49-F238E27FC236}">
                <a16:creationId xmlns:a16="http://schemas.microsoft.com/office/drawing/2014/main" id="{EEB07C22-DFD0-1A43-A58F-07A4DD8BEE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" r="1547"/>
          <a:stretch>
            <a:fillRect/>
          </a:stretch>
        </p:blipFill>
        <p:spPr/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198C50A-0D43-3A44-8ED4-9AA408884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l-PL" dirty="0">
                <a:cs typeface="+mj-cs"/>
              </a:rPr>
              <a:t>Zastosowania</a:t>
            </a:r>
          </a:p>
        </p:txBody>
      </p:sp>
      <p:pic>
        <p:nvPicPr>
          <p:cNvPr id="29698" name="Symbol zastępczy zawartości 3">
            <a:extLst>
              <a:ext uri="{FF2B5EF4-FFF2-40B4-BE49-F238E27FC236}">
                <a16:creationId xmlns:a16="http://schemas.microsoft.com/office/drawing/2014/main" id="{563F9A44-B9E1-8F4E-853A-950A1AF6A57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4" b="6644"/>
          <a:stretch>
            <a:fillRect/>
          </a:stretch>
        </p:blipFill>
        <p:spPr/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4DA7E5B-6B11-8B4D-9AC5-EBDF9B7DB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l-PL" dirty="0">
                <a:cs typeface="+mj-cs"/>
              </a:rPr>
              <a:t>Ekstrapolacja</a:t>
            </a:r>
          </a:p>
        </p:txBody>
      </p:sp>
      <p:sp>
        <p:nvSpPr>
          <p:cNvPr id="30722" name="Symbol zastępczy zawartości 2">
            <a:extLst>
              <a:ext uri="{FF2B5EF4-FFF2-40B4-BE49-F238E27FC236}">
                <a16:creationId xmlns:a16="http://schemas.microsoft.com/office/drawing/2014/main" id="{9E95641B-0792-1F4F-8BDB-34F1D529E9F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kumimoji="0" lang="pl-PL" altLang="pl-PL">
                <a:cs typeface="Arial" panose="020B0604020202020204" pitchFamily="34" charset="0"/>
              </a:rPr>
              <a:t>Przewidywanie następnych wartości w oparciu o uzyskane wcześniej.</a:t>
            </a:r>
          </a:p>
          <a:p>
            <a:pPr eaLnBrk="1" hangingPunct="1"/>
            <a:r>
              <a:rPr kumimoji="0" lang="pl-PL" altLang="pl-PL">
                <a:cs typeface="Arial" panose="020B0604020202020204" pitchFamily="34" charset="0"/>
              </a:rPr>
              <a:t>Ekstrapolacja może być ryzykowna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EF82239-988A-9F49-9892-62F07B1D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l-PL" dirty="0">
                <a:cs typeface="+mj-cs"/>
              </a:rPr>
              <a:t>Dobra ekstrapolacja</a:t>
            </a:r>
          </a:p>
        </p:txBody>
      </p:sp>
      <p:pic>
        <p:nvPicPr>
          <p:cNvPr id="31746" name="Symbol zastępczy zawartości 3">
            <a:extLst>
              <a:ext uri="{FF2B5EF4-FFF2-40B4-BE49-F238E27FC236}">
                <a16:creationId xmlns:a16="http://schemas.microsoft.com/office/drawing/2014/main" id="{CB1938A1-D3E8-5943-8D47-0AFDAF9B4E2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44" r="-8344"/>
          <a:stretch>
            <a:fillRect/>
          </a:stretch>
        </p:blipFill>
        <p:spPr/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>
            <a:extLst>
              <a:ext uri="{FF2B5EF4-FFF2-40B4-BE49-F238E27FC236}">
                <a16:creationId xmlns:a16="http://schemas.microsoft.com/office/drawing/2014/main" id="{7697CD48-5EBE-6943-B40E-144418A7A4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 altLang="pl-PL" sz="2200">
                <a:solidFill>
                  <a:schemeClr val="tx1"/>
                </a:solidFill>
                <a:cs typeface="Arial" panose="020B0604020202020204" pitchFamily="34" charset="0"/>
              </a:rPr>
              <a:t>Informacje ogólne</a:t>
            </a:r>
          </a:p>
        </p:txBody>
      </p:sp>
      <p:sp>
        <p:nvSpPr>
          <p:cNvPr id="14338" name="Rectangle 3">
            <a:extLst>
              <a:ext uri="{FF2B5EF4-FFF2-40B4-BE49-F238E27FC236}">
                <a16:creationId xmlns:a16="http://schemas.microsoft.com/office/drawing/2014/main" id="{CC65F5EC-25EB-C44D-B319-6A795E6B7C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kumimoji="0" lang="pl-PL" altLang="pl-PL" sz="2800" b="1">
                <a:cs typeface="Arial" panose="020B0604020202020204" pitchFamily="34" charset="0"/>
              </a:rPr>
              <a:t>Katedra Automatyki i Robotyki, C3, p. 214</a:t>
            </a:r>
          </a:p>
          <a:p>
            <a:pPr eaLnBrk="1" hangingPunct="1"/>
            <a:r>
              <a:rPr kumimoji="0" lang="pl-PL" altLang="pl-PL" sz="2800" b="1">
                <a:cs typeface="Arial" panose="020B0604020202020204" pitchFamily="34" charset="0"/>
              </a:rPr>
              <a:t>Konsultacje </a:t>
            </a:r>
          </a:p>
          <a:p>
            <a:pPr marL="457200" lvl="1" indent="0" eaLnBrk="1" hangingPunct="1">
              <a:buFontTx/>
              <a:buNone/>
            </a:pPr>
            <a:r>
              <a:rPr kumimoji="0" lang="pl-PL" altLang="pl-PL" sz="2800" b="1"/>
              <a:t>-Czwartki 11:00-12:00</a:t>
            </a:r>
          </a:p>
          <a:p>
            <a:pPr marL="457200" lvl="1" indent="0" eaLnBrk="1" hangingPunct="1">
              <a:buFontTx/>
              <a:buNone/>
            </a:pPr>
            <a:r>
              <a:rPr kumimoji="0" lang="pl-PL" altLang="pl-PL" sz="2800" b="1"/>
              <a:t>(o ile nie ma Kolegium Wydziałowego lub seminarium)</a:t>
            </a:r>
          </a:p>
          <a:p>
            <a:pPr marL="457200" lvl="1" indent="0" eaLnBrk="1" hangingPunct="1">
              <a:buFontTx/>
              <a:buNone/>
            </a:pPr>
            <a:r>
              <a:rPr kumimoji="0" lang="pl-PL" altLang="pl-PL" sz="2800" b="1"/>
              <a:t>jb@agh.edu.pl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3E849A-3B25-7344-9485-064542679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l-PL" dirty="0">
                <a:cs typeface="+mj-cs"/>
              </a:rPr>
              <a:t>Nieudana ekstrapolacja</a:t>
            </a:r>
          </a:p>
        </p:txBody>
      </p:sp>
      <p:pic>
        <p:nvPicPr>
          <p:cNvPr id="32770" name="Symbol zastępczy zawartości 3">
            <a:extLst>
              <a:ext uri="{FF2B5EF4-FFF2-40B4-BE49-F238E27FC236}">
                <a16:creationId xmlns:a16="http://schemas.microsoft.com/office/drawing/2014/main" id="{4E79CD3A-9A0B-FC47-B8F7-0E56038860C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" b="1588"/>
          <a:stretch>
            <a:fillRect/>
          </a:stretch>
        </p:blipFill>
        <p:spPr/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806BE52-0E80-0E41-896E-A94CC0595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l-PL" dirty="0">
                <a:cs typeface="+mj-cs"/>
              </a:rPr>
              <a:t>Regresja</a:t>
            </a:r>
          </a:p>
        </p:txBody>
      </p:sp>
      <p:sp>
        <p:nvSpPr>
          <p:cNvPr id="33794" name="Symbol zastępczy zawartości 2">
            <a:extLst>
              <a:ext uri="{FF2B5EF4-FFF2-40B4-BE49-F238E27FC236}">
                <a16:creationId xmlns:a16="http://schemas.microsoft.com/office/drawing/2014/main" id="{D2367CF1-4E1D-1345-81BF-AFF607654A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kumimoji="0" lang="pl-PL" altLang="pl-PL">
                <a:cs typeface="Arial" panose="020B0604020202020204" pitchFamily="34" charset="0"/>
              </a:rPr>
              <a:t>Określenie trendu danych, zwłaszcza przy występowaniu błędów pomiarowych.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F2C9E9E-9ED3-E949-95C7-A7AB79A3C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l-PL" dirty="0">
                <a:cs typeface="+mj-cs"/>
              </a:rPr>
              <a:t>Regresja liniowa</a:t>
            </a:r>
          </a:p>
        </p:txBody>
      </p:sp>
      <p:pic>
        <p:nvPicPr>
          <p:cNvPr id="34818" name="Symbol zastępczy zawartości 3">
            <a:extLst>
              <a:ext uri="{FF2B5EF4-FFF2-40B4-BE49-F238E27FC236}">
                <a16:creationId xmlns:a16="http://schemas.microsoft.com/office/drawing/2014/main" id="{09B7E6A2-8C74-E349-94A6-DE0B69DA848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7" b="2747"/>
          <a:stretch>
            <a:fillRect/>
          </a:stretch>
        </p:blipFill>
        <p:spPr/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317BCDD-A75C-504E-8E0C-0BF4CFEAB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l-PL" dirty="0">
                <a:cs typeface="+mj-cs"/>
              </a:rPr>
              <a:t>Regresja nieliniowa</a:t>
            </a:r>
          </a:p>
        </p:txBody>
      </p:sp>
      <p:pic>
        <p:nvPicPr>
          <p:cNvPr id="35842" name="Symbol zastępczy zawartości 3">
            <a:extLst>
              <a:ext uri="{FF2B5EF4-FFF2-40B4-BE49-F238E27FC236}">
                <a16:creationId xmlns:a16="http://schemas.microsoft.com/office/drawing/2014/main" id="{964A84E4-BBAE-4E4C-8C1B-E723CF303D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23" r="-10123"/>
          <a:stretch>
            <a:fillRect/>
          </a:stretch>
        </p:blipFill>
        <p:spPr/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ytuł 1">
            <a:extLst>
              <a:ext uri="{FF2B5EF4-FFF2-40B4-BE49-F238E27FC236}">
                <a16:creationId xmlns:a16="http://schemas.microsoft.com/office/drawing/2014/main" id="{B85B05D2-BB86-4740-85BF-8FB98C024E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 altLang="pl-PL">
                <a:cs typeface="Arial" panose="020B0604020202020204" pitchFamily="34" charset="0"/>
              </a:rPr>
              <a:t>Równania nieliniowe – równanie kwadratowe</a:t>
            </a:r>
          </a:p>
        </p:txBody>
      </p:sp>
      <p:pic>
        <p:nvPicPr>
          <p:cNvPr id="36866" name="Symbol zastępczy zawartości 3">
            <a:extLst>
              <a:ext uri="{FF2B5EF4-FFF2-40B4-BE49-F238E27FC236}">
                <a16:creationId xmlns:a16="http://schemas.microsoft.com/office/drawing/2014/main" id="{9C879450-B6B1-C443-A85E-9369CCD3F1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9" r="-229"/>
          <a:stretch>
            <a:fillRect/>
          </a:stretch>
        </p:blipFill>
        <p:spPr>
          <a:xfrm>
            <a:off x="4427538" y="1628775"/>
            <a:ext cx="4521200" cy="4497388"/>
          </a:xfrm>
        </p:spPr>
      </p:pic>
      <p:pic>
        <p:nvPicPr>
          <p:cNvPr id="36867" name="Obraz 4" descr="latex-image-1.pdf">
            <a:extLst>
              <a:ext uri="{FF2B5EF4-FFF2-40B4-BE49-F238E27FC236}">
                <a16:creationId xmlns:a16="http://schemas.microsoft.com/office/drawing/2014/main" id="{4E080E7F-C207-6643-8039-B441E6B77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1809750"/>
            <a:ext cx="32766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Obraz 5" descr="latex-image-1.pdf">
            <a:extLst>
              <a:ext uri="{FF2B5EF4-FFF2-40B4-BE49-F238E27FC236}">
                <a16:creationId xmlns:a16="http://schemas.microsoft.com/office/drawing/2014/main" id="{31FA5128-5A00-1B44-AD83-7355E8DB10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" y="3860800"/>
            <a:ext cx="42291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ytuł 1">
            <a:extLst>
              <a:ext uri="{FF2B5EF4-FFF2-40B4-BE49-F238E27FC236}">
                <a16:creationId xmlns:a16="http://schemas.microsoft.com/office/drawing/2014/main" id="{D3FF4380-63F9-0747-9458-F6A40BC667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 altLang="pl-PL">
                <a:cs typeface="Arial" panose="020B0604020202020204" pitchFamily="34" charset="0"/>
              </a:rPr>
              <a:t>Równania nieliniowe – Wielomiany wyższych stopni</a:t>
            </a:r>
          </a:p>
        </p:txBody>
      </p:sp>
      <p:pic>
        <p:nvPicPr>
          <p:cNvPr id="37890" name="Symbol zastępczy zawartości 3">
            <a:extLst>
              <a:ext uri="{FF2B5EF4-FFF2-40B4-BE49-F238E27FC236}">
                <a16:creationId xmlns:a16="http://schemas.microsoft.com/office/drawing/2014/main" id="{C0CC255A-02A6-5B4D-BE06-032D1ECC94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3" r="1665"/>
          <a:stretch>
            <a:fillRect/>
          </a:stretch>
        </p:blipFill>
        <p:spPr>
          <a:xfrm>
            <a:off x="3217863" y="1628775"/>
            <a:ext cx="5892800" cy="4497388"/>
          </a:xfrm>
        </p:spPr>
      </p:pic>
      <p:sp>
        <p:nvSpPr>
          <p:cNvPr id="37891" name="PoleTekstowe 4">
            <a:extLst>
              <a:ext uri="{FF2B5EF4-FFF2-40B4-BE49-F238E27FC236}">
                <a16:creationId xmlns:a16="http://schemas.microsoft.com/office/drawing/2014/main" id="{E0A4935A-559F-EF4F-9C4C-540382C27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2205038"/>
            <a:ext cx="3478212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pl-PL" altLang="pl-PL" sz="2800">
                <a:latin typeface="Arial" panose="020B0604020202020204" pitchFamily="34" charset="0"/>
              </a:rPr>
              <a:t>Wielomian 5 stopnia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kumimoji="0" lang="pl-PL" altLang="pl-PL" sz="2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pl-PL" altLang="pl-PL" sz="2800">
                <a:latin typeface="Arial" panose="020B0604020202020204" pitchFamily="34" charset="0"/>
              </a:rPr>
              <a:t>Nie istnieją wzory na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pl-PL" altLang="pl-PL" sz="2800">
                <a:latin typeface="Arial" panose="020B0604020202020204" pitchFamily="34" charset="0"/>
              </a:rPr>
              <a:t>pierwiastki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pl-PL" altLang="pl-PL" sz="2800">
                <a:latin typeface="Arial" panose="020B0604020202020204" pitchFamily="34" charset="0"/>
              </a:rPr>
              <a:t>(udowodnione!)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ytuł 1">
            <a:extLst>
              <a:ext uri="{FF2B5EF4-FFF2-40B4-BE49-F238E27FC236}">
                <a16:creationId xmlns:a16="http://schemas.microsoft.com/office/drawing/2014/main" id="{13741209-F37E-A24F-B345-D5B17A5DE0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 altLang="pl-PL">
                <a:cs typeface="Arial" panose="020B0604020202020204" pitchFamily="34" charset="0"/>
              </a:rPr>
              <a:t>Równania nieliniowe ogólnie</a:t>
            </a:r>
          </a:p>
        </p:txBody>
      </p:sp>
      <p:pic>
        <p:nvPicPr>
          <p:cNvPr id="38914" name="Obraz 3">
            <a:extLst>
              <a:ext uri="{FF2B5EF4-FFF2-40B4-BE49-F238E27FC236}">
                <a16:creationId xmlns:a16="http://schemas.microsoft.com/office/drawing/2014/main" id="{8C68959C-1870-D34D-8B3A-E8341BD00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1700213"/>
            <a:ext cx="6754812" cy="394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Obraz 4" descr="latex-image-1.pdf">
            <a:extLst>
              <a:ext uri="{FF2B5EF4-FFF2-40B4-BE49-F238E27FC236}">
                <a16:creationId xmlns:a16="http://schemas.microsoft.com/office/drawing/2014/main" id="{2E5C98AA-6D8F-6B42-A085-6C0A4EA3F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989138"/>
            <a:ext cx="19558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E827369-7630-7E4B-81C4-A3265ACAC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l-PL" dirty="0">
                <a:cs typeface="+mj-cs"/>
              </a:rPr>
              <a:t>Operacje na macierzach</a:t>
            </a:r>
          </a:p>
        </p:txBody>
      </p:sp>
      <p:sp>
        <p:nvSpPr>
          <p:cNvPr id="39938" name="Symbol zastępczy zawartości 2">
            <a:extLst>
              <a:ext uri="{FF2B5EF4-FFF2-40B4-BE49-F238E27FC236}">
                <a16:creationId xmlns:a16="http://schemas.microsoft.com/office/drawing/2014/main" id="{0C8CAB0F-C486-BA4D-8B6B-760D7B744B6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628775"/>
            <a:ext cx="3313113" cy="4497388"/>
          </a:xfrm>
        </p:spPr>
        <p:txBody>
          <a:bodyPr/>
          <a:lstStyle/>
          <a:p>
            <a:pPr eaLnBrk="1" hangingPunct="1"/>
            <a:r>
              <a:rPr kumimoji="0" lang="pl-PL" altLang="pl-PL">
                <a:cs typeface="Arial" panose="020B0604020202020204" pitchFamily="34" charset="0"/>
              </a:rPr>
              <a:t>Przekształcenia geometryczne</a:t>
            </a:r>
          </a:p>
          <a:p>
            <a:pPr eaLnBrk="1" hangingPunct="1"/>
            <a:r>
              <a:rPr kumimoji="0" lang="pl-PL" altLang="pl-PL">
                <a:cs typeface="Arial" panose="020B0604020202020204" pitchFamily="34" charset="0"/>
              </a:rPr>
              <a:t>Obrazy</a:t>
            </a:r>
          </a:p>
          <a:p>
            <a:pPr eaLnBrk="1" hangingPunct="1"/>
            <a:r>
              <a:rPr kumimoji="0" lang="pl-PL" altLang="pl-PL">
                <a:cs typeface="Arial" panose="020B0604020202020204" pitchFamily="34" charset="0"/>
              </a:rPr>
              <a:t>Równania</a:t>
            </a:r>
          </a:p>
          <a:p>
            <a:pPr eaLnBrk="1" hangingPunct="1"/>
            <a:r>
              <a:rPr kumimoji="0" lang="pl-PL" altLang="pl-PL">
                <a:cs typeface="Arial" panose="020B0604020202020204" pitchFamily="34" charset="0"/>
              </a:rPr>
              <a:t>Obliczenia statystyczne</a:t>
            </a:r>
          </a:p>
        </p:txBody>
      </p:sp>
      <p:pic>
        <p:nvPicPr>
          <p:cNvPr id="39939" name="Obraz 4" descr="latex-image-1.pdf">
            <a:extLst>
              <a:ext uri="{FF2B5EF4-FFF2-40B4-BE49-F238E27FC236}">
                <a16:creationId xmlns:a16="http://schemas.microsoft.com/office/drawing/2014/main" id="{C90D4D0B-881C-3B49-AAA5-8B8BF01B9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0" y="2060575"/>
            <a:ext cx="5588000" cy="302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ytuł 1">
            <a:extLst>
              <a:ext uri="{FF2B5EF4-FFF2-40B4-BE49-F238E27FC236}">
                <a16:creationId xmlns:a16="http://schemas.microsoft.com/office/drawing/2014/main" id="{6DD48247-326B-5B49-93FA-E08A714FDA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 altLang="pl-PL">
                <a:cs typeface="Arial" panose="020B0604020202020204" pitchFamily="34" charset="0"/>
              </a:rPr>
              <a:t>Przykład – kompresja obrazu</a:t>
            </a:r>
          </a:p>
        </p:txBody>
      </p:sp>
      <p:pic>
        <p:nvPicPr>
          <p:cNvPr id="40962" name="Symbol zastępczy zawartości 3">
            <a:extLst>
              <a:ext uri="{FF2B5EF4-FFF2-40B4-BE49-F238E27FC236}">
                <a16:creationId xmlns:a16="http://schemas.microsoft.com/office/drawing/2014/main" id="{D256B2E5-9823-8D42-B262-38A7AAA083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20" r="-4820"/>
          <a:stretch>
            <a:fillRect/>
          </a:stretch>
        </p:blipFill>
        <p:spPr>
          <a:xfrm>
            <a:off x="1042988" y="1412875"/>
            <a:ext cx="7210425" cy="5410200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ytuł 1">
            <a:extLst>
              <a:ext uri="{FF2B5EF4-FFF2-40B4-BE49-F238E27FC236}">
                <a16:creationId xmlns:a16="http://schemas.microsoft.com/office/drawing/2014/main" id="{CB49A009-AC51-F949-824C-52FA49C514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 altLang="pl-PL">
                <a:cs typeface="Arial" panose="020B0604020202020204" pitchFamily="34" charset="0"/>
              </a:rPr>
              <a:t>Całkowanie numeryczne – pole pod krzywą</a:t>
            </a:r>
          </a:p>
        </p:txBody>
      </p:sp>
      <p:pic>
        <p:nvPicPr>
          <p:cNvPr id="41986" name="Symbol zastępczy zawartości 3">
            <a:extLst>
              <a:ext uri="{FF2B5EF4-FFF2-40B4-BE49-F238E27FC236}">
                <a16:creationId xmlns:a16="http://schemas.microsoft.com/office/drawing/2014/main" id="{2E55E555-6B10-6D4E-8619-4B933BFB4C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464" r="-20464"/>
          <a:stretch>
            <a:fillRect/>
          </a:stretch>
        </p:blipFill>
        <p:spPr/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514008DB-C550-494B-9FC8-033A47ABEE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76375" y="836613"/>
            <a:ext cx="7272338" cy="581025"/>
          </a:xfrm>
        </p:spPr>
        <p:txBody>
          <a:bodyPr/>
          <a:lstStyle/>
          <a:p>
            <a:pPr eaLnBrk="1" hangingPunct="1">
              <a:defRPr/>
            </a:pPr>
            <a:r>
              <a:rPr lang="pl-PL" dirty="0">
                <a:cs typeface="+mj-cs"/>
              </a:rPr>
              <a:t>Kwestie organizacyjne</a:t>
            </a:r>
          </a:p>
        </p:txBody>
      </p:sp>
      <p:sp>
        <p:nvSpPr>
          <p:cNvPr id="15362" name="Rectangle 3">
            <a:extLst>
              <a:ext uri="{FF2B5EF4-FFF2-40B4-BE49-F238E27FC236}">
                <a16:creationId xmlns:a16="http://schemas.microsoft.com/office/drawing/2014/main" id="{C07E83D2-08A3-0C46-8885-1700A2D8FC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kumimoji="0" lang="pl-PL" altLang="pl-PL">
                <a:cs typeface="Arial" panose="020B0604020202020204" pitchFamily="34" charset="0"/>
              </a:rPr>
              <a:t>Wykłady</a:t>
            </a:r>
          </a:p>
          <a:p>
            <a:pPr lvl="1" eaLnBrk="1" hangingPunct="1"/>
            <a:r>
              <a:rPr kumimoji="0" lang="pl-PL" altLang="pl-PL"/>
              <a:t>Nie obowiązkowe, slajdy będą na githubie (jerzybaranowski/public_lectures)</a:t>
            </a:r>
          </a:p>
          <a:p>
            <a:pPr eaLnBrk="1" hangingPunct="1"/>
            <a:r>
              <a:rPr kumimoji="0" lang="pl-PL" altLang="pl-PL">
                <a:cs typeface="Arial" panose="020B0604020202020204" pitchFamily="34" charset="0"/>
              </a:rPr>
              <a:t>Laboratoria</a:t>
            </a:r>
          </a:p>
          <a:p>
            <a:pPr lvl="1" eaLnBrk="1" hangingPunct="1"/>
            <a:r>
              <a:rPr kumimoji="0" lang="pl-PL" altLang="pl-PL"/>
              <a:t>Python + jupyter</a:t>
            </a:r>
          </a:p>
          <a:p>
            <a:pPr eaLnBrk="1" hangingPunct="1"/>
            <a:r>
              <a:rPr kumimoji="0" lang="pl-PL" altLang="pl-PL">
                <a:cs typeface="Arial" panose="020B0604020202020204" pitchFamily="34" charset="0"/>
              </a:rPr>
              <a:t>Zaliczenie</a:t>
            </a:r>
          </a:p>
          <a:p>
            <a:pPr lvl="1" eaLnBrk="1" hangingPunct="1"/>
            <a:r>
              <a:rPr kumimoji="0" lang="pl-PL" altLang="pl-PL"/>
              <a:t>Ocena z laboratorium</a:t>
            </a:r>
          </a:p>
          <a:p>
            <a:pPr lvl="1" eaLnBrk="1" hangingPunct="1"/>
            <a:r>
              <a:rPr kumimoji="0" lang="pl-PL" altLang="pl-PL"/>
              <a:t>Egzamin pisemny</a:t>
            </a:r>
          </a:p>
          <a:p>
            <a:pPr lvl="1" eaLnBrk="1" hangingPunct="1"/>
            <a:r>
              <a:rPr kumimoji="0" lang="pl-PL" altLang="pl-PL"/>
              <a:t>Egzamin ustny</a:t>
            </a:r>
          </a:p>
          <a:p>
            <a:pPr eaLnBrk="1" hangingPunct="1">
              <a:buFontTx/>
              <a:buNone/>
            </a:pPr>
            <a:endParaRPr kumimoji="0" lang="pl-PL" altLang="pl-PL"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ytuł 1">
            <a:extLst>
              <a:ext uri="{FF2B5EF4-FFF2-40B4-BE49-F238E27FC236}">
                <a16:creationId xmlns:a16="http://schemas.microsoft.com/office/drawing/2014/main" id="{08147D63-B7F3-904A-9AC3-A109DF25EF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 altLang="pl-PL">
                <a:cs typeface="Arial" panose="020B0604020202020204" pitchFamily="34" charset="0"/>
              </a:rPr>
              <a:t>Całkowanie numeryczne – objętość pod powierzchnią</a:t>
            </a:r>
          </a:p>
        </p:txBody>
      </p:sp>
      <p:pic>
        <p:nvPicPr>
          <p:cNvPr id="43010" name="Symbol zastępczy zawartości 3">
            <a:extLst>
              <a:ext uri="{FF2B5EF4-FFF2-40B4-BE49-F238E27FC236}">
                <a16:creationId xmlns:a16="http://schemas.microsoft.com/office/drawing/2014/main" id="{270ECC82-A80D-534E-BEBC-E289323691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034" r="-46034"/>
          <a:stretch>
            <a:fillRect/>
          </a:stretch>
        </p:blipFill>
        <p:spPr/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C9141D1-4590-3840-9635-8A1FA7413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l-PL" dirty="0">
                <a:cs typeface="+mj-cs"/>
              </a:rPr>
              <a:t>Zastosowania</a:t>
            </a:r>
          </a:p>
        </p:txBody>
      </p:sp>
      <p:sp>
        <p:nvSpPr>
          <p:cNvPr id="44034" name="Symbol zastępczy zawartości 2">
            <a:extLst>
              <a:ext uri="{FF2B5EF4-FFF2-40B4-BE49-F238E27FC236}">
                <a16:creationId xmlns:a16="http://schemas.microsoft.com/office/drawing/2014/main" id="{A1D882E8-F824-8E4D-92C1-2055A971DF4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kumimoji="0" lang="pl-PL" altLang="pl-PL">
                <a:cs typeface="Arial" panose="020B0604020202020204" pitchFamily="34" charset="0"/>
              </a:rPr>
              <a:t>Statystyka</a:t>
            </a:r>
          </a:p>
          <a:p>
            <a:pPr eaLnBrk="1" hangingPunct="1"/>
            <a:r>
              <a:rPr kumimoji="0" lang="pl-PL" altLang="pl-PL">
                <a:cs typeface="Arial" panose="020B0604020202020204" pitchFamily="34" charset="0"/>
              </a:rPr>
              <a:t>Wnioskowanie automatyczne</a:t>
            </a:r>
          </a:p>
          <a:p>
            <a:pPr eaLnBrk="1" hangingPunct="1"/>
            <a:r>
              <a:rPr kumimoji="0" lang="pl-PL" altLang="pl-PL">
                <a:cs typeface="Arial" panose="020B0604020202020204" pitchFamily="34" charset="0"/>
              </a:rPr>
              <a:t>Analiza układów o parametrach rozłożonych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ytuł 1">
            <a:extLst>
              <a:ext uri="{FF2B5EF4-FFF2-40B4-BE49-F238E27FC236}">
                <a16:creationId xmlns:a16="http://schemas.microsoft.com/office/drawing/2014/main" id="{FDE85FF2-CCA6-B041-BC4A-D9F513761D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 altLang="pl-PL">
                <a:cs typeface="Arial" panose="020B0604020202020204" pitchFamily="34" charset="0"/>
              </a:rPr>
              <a:t>Modelowanie systemów dynamicznych – układy mechaniczne</a:t>
            </a:r>
          </a:p>
        </p:txBody>
      </p:sp>
      <p:pic>
        <p:nvPicPr>
          <p:cNvPr id="45058" name="Symbol zastępczy zawartości 3">
            <a:extLst>
              <a:ext uri="{FF2B5EF4-FFF2-40B4-BE49-F238E27FC236}">
                <a16:creationId xmlns:a16="http://schemas.microsoft.com/office/drawing/2014/main" id="{56A4DC90-36E4-4942-A07D-2DFC4018E6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54" t="4697" b="4527"/>
          <a:stretch>
            <a:fillRect/>
          </a:stretch>
        </p:blipFill>
        <p:spPr>
          <a:xfrm>
            <a:off x="5364163" y="1628775"/>
            <a:ext cx="3594100" cy="2552700"/>
          </a:xfrm>
        </p:spPr>
      </p:pic>
      <p:pic>
        <p:nvPicPr>
          <p:cNvPr id="45059" name="Obraz 4">
            <a:extLst>
              <a:ext uri="{FF2B5EF4-FFF2-40B4-BE49-F238E27FC236}">
                <a16:creationId xmlns:a16="http://schemas.microsoft.com/office/drawing/2014/main" id="{11226DDC-FFB8-0748-848C-FC572C9AA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1757363"/>
            <a:ext cx="4681538" cy="383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ytuł 1">
            <a:extLst>
              <a:ext uri="{FF2B5EF4-FFF2-40B4-BE49-F238E27FC236}">
                <a16:creationId xmlns:a16="http://schemas.microsoft.com/office/drawing/2014/main" id="{C4D4AB23-6264-2D4C-83D0-71698A1358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 altLang="pl-PL">
                <a:cs typeface="Arial" panose="020B0604020202020204" pitchFamily="34" charset="0"/>
              </a:rPr>
              <a:t>Modelowanie systemów dynamicznych – epidemiologia</a:t>
            </a:r>
          </a:p>
        </p:txBody>
      </p:sp>
      <p:pic>
        <p:nvPicPr>
          <p:cNvPr id="46082" name="Obraz 4" descr="prediabetycy.png">
            <a:extLst>
              <a:ext uri="{FF2B5EF4-FFF2-40B4-BE49-F238E27FC236}">
                <a16:creationId xmlns:a16="http://schemas.microsoft.com/office/drawing/2014/main" id="{E064E945-BBAE-314F-9167-1D7238F4A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450" y="1484313"/>
            <a:ext cx="3384550" cy="254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Obraz 5" descr="dwc.png">
            <a:extLst>
              <a:ext uri="{FF2B5EF4-FFF2-40B4-BE49-F238E27FC236}">
                <a16:creationId xmlns:a16="http://schemas.microsoft.com/office/drawing/2014/main" id="{8C42A1CA-9702-6C4D-9569-2E9FAE946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013" y="4005263"/>
            <a:ext cx="3455987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4" name="Obraz 7" descr="diabetycy.png">
            <a:extLst>
              <a:ext uri="{FF2B5EF4-FFF2-40B4-BE49-F238E27FC236}">
                <a16:creationId xmlns:a16="http://schemas.microsoft.com/office/drawing/2014/main" id="{FC6ADA4D-D1B0-B447-B6D1-E7BE34CAEE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573463"/>
            <a:ext cx="3541713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5" name="PoleTekstowe 9">
            <a:extLst>
              <a:ext uri="{FF2B5EF4-FFF2-40B4-BE49-F238E27FC236}">
                <a16:creationId xmlns:a16="http://schemas.microsoft.com/office/drawing/2014/main" id="{E4AD1B7A-9049-284C-9BBB-930F97D98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" y="1917700"/>
            <a:ext cx="5054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pl-PL" altLang="pl-PL" sz="2800">
                <a:latin typeface="Arial" panose="020B0604020202020204" pitchFamily="34" charset="0"/>
              </a:rPr>
              <a:t>Rozwój epidemiologii cukrzycy</a:t>
            </a:r>
          </a:p>
        </p:txBody>
      </p:sp>
      <p:sp>
        <p:nvSpPr>
          <p:cNvPr id="46086" name="PoleTekstowe 10">
            <a:extLst>
              <a:ext uri="{FF2B5EF4-FFF2-40B4-BE49-F238E27FC236}">
                <a16:creationId xmlns:a16="http://schemas.microsoft.com/office/drawing/2014/main" id="{F92B8CDC-BBEC-AB48-BC71-96A8E7721F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2420938"/>
            <a:ext cx="22209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pl-PL" altLang="pl-PL" sz="2800">
                <a:latin typeface="Arial" panose="020B0604020202020204" pitchFamily="34" charset="0"/>
              </a:rPr>
              <a:t>prediabetycy</a:t>
            </a:r>
          </a:p>
        </p:txBody>
      </p:sp>
      <p:sp>
        <p:nvSpPr>
          <p:cNvPr id="46087" name="PoleTekstowe 11">
            <a:extLst>
              <a:ext uri="{FF2B5EF4-FFF2-40B4-BE49-F238E27FC236}">
                <a16:creationId xmlns:a16="http://schemas.microsoft.com/office/drawing/2014/main" id="{80A4584A-43E5-4C43-AD3F-0AAC4C693C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4437063"/>
            <a:ext cx="1701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pl-PL" altLang="pl-PL" sz="2800">
                <a:latin typeface="Arial" panose="020B0604020202020204" pitchFamily="34" charset="0"/>
              </a:rPr>
              <a:t>diabetycy</a:t>
            </a:r>
          </a:p>
        </p:txBody>
      </p:sp>
      <p:sp>
        <p:nvSpPr>
          <p:cNvPr id="46088" name="PoleTekstowe 12">
            <a:extLst>
              <a:ext uri="{FF2B5EF4-FFF2-40B4-BE49-F238E27FC236}">
                <a16:creationId xmlns:a16="http://schemas.microsoft.com/office/drawing/2014/main" id="{61B4BEAB-6658-5946-B4FF-873B7A571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2588" y="4221163"/>
            <a:ext cx="18605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pl-PL" altLang="pl-PL" sz="2800">
                <a:latin typeface="Arial" panose="020B0604020202020204" pitchFamily="34" charset="0"/>
              </a:rPr>
              <a:t>powikłania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C5BF679-55C7-704E-95C3-02CE88FC6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l-PL" dirty="0">
                <a:cs typeface="+mj-cs"/>
              </a:rPr>
              <a:t>Dynamika populacyjna</a:t>
            </a:r>
          </a:p>
        </p:txBody>
      </p:sp>
      <p:pic>
        <p:nvPicPr>
          <p:cNvPr id="47106" name="Symbol zastępczy zawartości 3">
            <a:extLst>
              <a:ext uri="{FF2B5EF4-FFF2-40B4-BE49-F238E27FC236}">
                <a16:creationId xmlns:a16="http://schemas.microsoft.com/office/drawing/2014/main" id="{7F1C8E06-14EB-3640-B6F5-98FF93DACB9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8" b="-1044"/>
          <a:stretch>
            <a:fillRect/>
          </a:stretch>
        </p:blipFill>
        <p:spPr>
          <a:xfrm>
            <a:off x="1403350" y="2781300"/>
            <a:ext cx="7210425" cy="3505200"/>
          </a:xfrm>
        </p:spPr>
      </p:pic>
      <p:sp>
        <p:nvSpPr>
          <p:cNvPr id="47107" name="PoleTekstowe 4">
            <a:extLst>
              <a:ext uri="{FF2B5EF4-FFF2-40B4-BE49-F238E27FC236}">
                <a16:creationId xmlns:a16="http://schemas.microsoft.com/office/drawing/2014/main" id="{427CEFE7-F507-2944-B6BF-B81F09F5E3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6800" y="1828800"/>
            <a:ext cx="58324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pl-PL" altLang="pl-PL" sz="2800">
                <a:latin typeface="Arial" panose="020B0604020202020204" pitchFamily="34" charset="0"/>
              </a:rPr>
              <a:t>Modele zachowań drapieżnik-ofiara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ytuł 1">
            <a:extLst>
              <a:ext uri="{FF2B5EF4-FFF2-40B4-BE49-F238E27FC236}">
                <a16:creationId xmlns:a16="http://schemas.microsoft.com/office/drawing/2014/main" id="{957279F7-A116-384F-A038-BE857B1622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 altLang="pl-PL">
                <a:cs typeface="Arial" panose="020B0604020202020204" pitchFamily="34" charset="0"/>
              </a:rPr>
              <a:t>Metoda elementów skończonych</a:t>
            </a:r>
          </a:p>
        </p:txBody>
      </p:sp>
      <p:pic>
        <p:nvPicPr>
          <p:cNvPr id="48130" name="Symbol zastępczy zawartości 3">
            <a:extLst>
              <a:ext uri="{FF2B5EF4-FFF2-40B4-BE49-F238E27FC236}">
                <a16:creationId xmlns:a16="http://schemas.microsoft.com/office/drawing/2014/main" id="{3581F872-5BA1-FB4A-925D-CA21F3F6D26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4" b="3854"/>
          <a:stretch>
            <a:fillRect/>
          </a:stretch>
        </p:blipFill>
        <p:spPr/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7376E50-D93A-F74A-A3E9-C77F45DE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l-PL" dirty="0">
                <a:cs typeface="+mj-cs"/>
              </a:rPr>
              <a:t>Optymalizacja</a:t>
            </a:r>
          </a:p>
        </p:txBody>
      </p:sp>
      <p:pic>
        <p:nvPicPr>
          <p:cNvPr id="49154" name="Symbol zastępczy zawartości 3">
            <a:extLst>
              <a:ext uri="{FF2B5EF4-FFF2-40B4-BE49-F238E27FC236}">
                <a16:creationId xmlns:a16="http://schemas.microsoft.com/office/drawing/2014/main" id="{7D1EF636-4BFC-B14E-A6E7-6734BFD8D6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8" b="8418"/>
          <a:stretch>
            <a:fillRect/>
          </a:stretch>
        </p:blipFill>
        <p:spPr/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82E8F96-7356-8B4A-B95C-F53EDCA9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l-PL" dirty="0">
                <a:cs typeface="+mj-cs"/>
              </a:rPr>
              <a:t>Minima globalne i lokalne</a:t>
            </a:r>
          </a:p>
        </p:txBody>
      </p:sp>
      <p:pic>
        <p:nvPicPr>
          <p:cNvPr id="50178" name="Symbol zastępczy zawartości 3">
            <a:extLst>
              <a:ext uri="{FF2B5EF4-FFF2-40B4-BE49-F238E27FC236}">
                <a16:creationId xmlns:a16="http://schemas.microsoft.com/office/drawing/2014/main" id="{D903B40B-85D9-2047-BD31-745CA5AA72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23" r="-10123"/>
          <a:stretch>
            <a:fillRect/>
          </a:stretch>
        </p:blipFill>
        <p:spPr/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2C3ECF-78B4-B940-9E3F-48942F0F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l-PL" dirty="0">
                <a:cs typeface="+mj-cs"/>
              </a:rPr>
              <a:t>Optymalizacja dynamiczna</a:t>
            </a:r>
          </a:p>
        </p:txBody>
      </p:sp>
      <p:pic>
        <p:nvPicPr>
          <p:cNvPr id="51202" name="Symbol zastępczy zawartości 3">
            <a:extLst>
              <a:ext uri="{FF2B5EF4-FFF2-40B4-BE49-F238E27FC236}">
                <a16:creationId xmlns:a16="http://schemas.microsoft.com/office/drawing/2014/main" id="{97C159EB-2F27-E547-9F2B-9FD26C653BA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423" b="-10423"/>
          <a:stretch>
            <a:fillRect/>
          </a:stretch>
        </p:blipFill>
        <p:spPr/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4C45591-7501-B948-AA61-81CE0C671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l-PL" dirty="0">
                <a:cs typeface="+mj-cs"/>
              </a:rPr>
              <a:t>Zastosowania optymalizacji</a:t>
            </a:r>
          </a:p>
        </p:txBody>
      </p:sp>
      <p:sp>
        <p:nvSpPr>
          <p:cNvPr id="52226" name="Symbol zastępczy zawartości 2">
            <a:extLst>
              <a:ext uri="{FF2B5EF4-FFF2-40B4-BE49-F238E27FC236}">
                <a16:creationId xmlns:a16="http://schemas.microsoft.com/office/drawing/2014/main" id="{6AC301F4-1AC6-0D4E-A61D-3CC041665B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kumimoji="0" lang="pl-PL" altLang="pl-PL">
                <a:cs typeface="Arial" panose="020B0604020202020204" pitchFamily="34" charset="0"/>
              </a:rPr>
              <a:t>Planowanie terapii</a:t>
            </a:r>
          </a:p>
          <a:p>
            <a:pPr eaLnBrk="1" hangingPunct="1"/>
            <a:r>
              <a:rPr kumimoji="0" lang="pl-PL" altLang="pl-PL">
                <a:cs typeface="Arial" panose="020B0604020202020204" pitchFamily="34" charset="0"/>
              </a:rPr>
              <a:t>Projektowanie urządzeń</a:t>
            </a:r>
          </a:p>
          <a:p>
            <a:pPr eaLnBrk="1" hangingPunct="1"/>
            <a:r>
              <a:rPr kumimoji="0" lang="pl-PL" altLang="pl-PL">
                <a:cs typeface="Arial" panose="020B0604020202020204" pitchFamily="34" charset="0"/>
              </a:rPr>
              <a:t>Rachunek ekonomiczny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ytuł 3">
            <a:extLst>
              <a:ext uri="{FF2B5EF4-FFF2-40B4-BE49-F238E27FC236}">
                <a16:creationId xmlns:a16="http://schemas.microsoft.com/office/drawing/2014/main" id="{8C5AA9DC-210D-5A49-80B3-45694EF61C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 altLang="pl-PL" cap="none">
                <a:cs typeface="Arial" panose="020B0604020202020204" pitchFamily="34" charset="0"/>
              </a:rPr>
              <a:t>Co to są metody numeryczne?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0D5E4C99-5C78-F545-9C1B-25D8FAAC6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kumimoji="0" lang="pl-PL">
              <a:cs typeface="+mn-c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ED397DB-F962-C449-B680-7E0A240FD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l-PL" dirty="0">
                <a:cs typeface="+mj-cs"/>
              </a:rPr>
              <a:t>Pakiety numeryczne - </a:t>
            </a:r>
            <a:r>
              <a:rPr lang="pl-PL" dirty="0" err="1">
                <a:cs typeface="+mj-cs"/>
              </a:rPr>
              <a:t>Matlab</a:t>
            </a:r>
            <a:endParaRPr lang="pl-PL" dirty="0">
              <a:cs typeface="+mj-cs"/>
            </a:endParaRPr>
          </a:p>
        </p:txBody>
      </p:sp>
      <p:pic>
        <p:nvPicPr>
          <p:cNvPr id="53250" name="Symbol zastępczy zawartości 3">
            <a:extLst>
              <a:ext uri="{FF2B5EF4-FFF2-40B4-BE49-F238E27FC236}">
                <a16:creationId xmlns:a16="http://schemas.microsoft.com/office/drawing/2014/main" id="{F9795209-2A05-2240-8729-CB531B2BEB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623" r="-50623"/>
          <a:stretch>
            <a:fillRect/>
          </a:stretch>
        </p:blipFill>
        <p:spPr/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ytuł 1">
            <a:extLst>
              <a:ext uri="{FF2B5EF4-FFF2-40B4-BE49-F238E27FC236}">
                <a16:creationId xmlns:a16="http://schemas.microsoft.com/office/drawing/2014/main" id="{F09365ED-7F50-DB41-B785-F3331ADC75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 altLang="pl-PL">
                <a:cs typeface="Arial" panose="020B0604020202020204" pitchFamily="34" charset="0"/>
              </a:rPr>
              <a:t>Pakiety numeryczne – Octave i Scilab</a:t>
            </a:r>
          </a:p>
        </p:txBody>
      </p:sp>
      <p:pic>
        <p:nvPicPr>
          <p:cNvPr id="54274" name="Symbol zastępczy zawartości 3">
            <a:extLst>
              <a:ext uri="{FF2B5EF4-FFF2-40B4-BE49-F238E27FC236}">
                <a16:creationId xmlns:a16="http://schemas.microsoft.com/office/drawing/2014/main" id="{7A91F3CF-385E-6F40-8BBF-13AD9B200B5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162" r="-30162"/>
          <a:stretch>
            <a:fillRect/>
          </a:stretch>
        </p:blipFill>
        <p:spPr>
          <a:xfrm>
            <a:off x="1476375" y="1628775"/>
            <a:ext cx="3600450" cy="2244725"/>
          </a:xfrm>
        </p:spPr>
      </p:pic>
      <p:pic>
        <p:nvPicPr>
          <p:cNvPr id="54275" name="Obraz 4">
            <a:extLst>
              <a:ext uri="{FF2B5EF4-FFF2-40B4-BE49-F238E27FC236}">
                <a16:creationId xmlns:a16="http://schemas.microsoft.com/office/drawing/2014/main" id="{F7FF125C-FCFA-7E40-BA0D-6C4D34A0B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200" y="4005263"/>
            <a:ext cx="3798888" cy="197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ytuł 1">
            <a:extLst>
              <a:ext uri="{FF2B5EF4-FFF2-40B4-BE49-F238E27FC236}">
                <a16:creationId xmlns:a16="http://schemas.microsoft.com/office/drawing/2014/main" id="{E128C6D2-58EC-C64F-8E8E-3A8F5CA669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 altLang="pl-PL">
                <a:cs typeface="Arial" panose="020B0604020202020204" pitchFamily="34" charset="0"/>
              </a:rPr>
              <a:t>Języki programowania z dobrymi bibliotekami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9D280B2-57A8-D545-A355-0FA1099CC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0" lang="pl-PL" dirty="0">
                <a:cs typeface="+mn-cs"/>
              </a:rPr>
              <a:t>C</a:t>
            </a:r>
          </a:p>
          <a:p>
            <a:pPr eaLnBrk="1" hangingPunct="1">
              <a:defRPr/>
            </a:pPr>
            <a:r>
              <a:rPr kumimoji="0" lang="pl-PL" dirty="0">
                <a:cs typeface="+mn-cs"/>
              </a:rPr>
              <a:t>C++</a:t>
            </a:r>
          </a:p>
          <a:p>
            <a:pPr eaLnBrk="1" hangingPunct="1">
              <a:defRPr/>
            </a:pPr>
            <a:r>
              <a:rPr kumimoji="0" lang="pl-PL" dirty="0">
                <a:cs typeface="+mn-cs"/>
              </a:rPr>
              <a:t>Fortran</a:t>
            </a:r>
          </a:p>
          <a:p>
            <a:pPr eaLnBrk="1" hangingPunct="1">
              <a:defRPr/>
            </a:pPr>
            <a:r>
              <a:rPr kumimoji="0" lang="pl-PL" dirty="0">
                <a:cs typeface="+mn-cs"/>
              </a:rPr>
              <a:t>C#</a:t>
            </a:r>
          </a:p>
          <a:p>
            <a:pPr eaLnBrk="1" hangingPunct="1">
              <a:defRPr/>
            </a:pPr>
            <a:r>
              <a:rPr kumimoji="0" lang="pl-PL" dirty="0">
                <a:cs typeface="+mn-cs"/>
              </a:rPr>
              <a:t>Java?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ytuł 1">
            <a:extLst>
              <a:ext uri="{FF2B5EF4-FFF2-40B4-BE49-F238E27FC236}">
                <a16:creationId xmlns:a16="http://schemas.microsoft.com/office/drawing/2014/main" id="{EAF69B18-36DA-8D42-90F1-AC2B2FCC9C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03350" y="476250"/>
            <a:ext cx="7210425" cy="941388"/>
          </a:xfrm>
        </p:spPr>
        <p:txBody>
          <a:bodyPr/>
          <a:lstStyle/>
          <a:p>
            <a:pPr eaLnBrk="1" hangingPunct="1"/>
            <a:r>
              <a:rPr lang="pl-PL" altLang="pl-PL">
                <a:cs typeface="Arial" panose="020B0604020202020204" pitchFamily="34" charset="0"/>
              </a:rPr>
              <a:t>Laboratoria – Python + SciPy + NumPy</a:t>
            </a:r>
          </a:p>
        </p:txBody>
      </p:sp>
      <p:pic>
        <p:nvPicPr>
          <p:cNvPr id="56322" name="Obraz 3">
            <a:extLst>
              <a:ext uri="{FF2B5EF4-FFF2-40B4-BE49-F238E27FC236}">
                <a16:creationId xmlns:a16="http://schemas.microsoft.com/office/drawing/2014/main" id="{86623AA0-4D9A-A742-81B8-1F964B36E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5" y="2492375"/>
            <a:ext cx="4103688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3" name="Obraz 4">
            <a:extLst>
              <a:ext uri="{FF2B5EF4-FFF2-40B4-BE49-F238E27FC236}">
                <a16:creationId xmlns:a16="http://schemas.microsoft.com/office/drawing/2014/main" id="{FCD3D7A2-DCF2-E54E-8F68-5E860C733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4437063"/>
            <a:ext cx="26162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4" name="PoleTekstowe 5">
            <a:extLst>
              <a:ext uri="{FF2B5EF4-FFF2-40B4-BE49-F238E27FC236}">
                <a16:creationId xmlns:a16="http://schemas.microsoft.com/office/drawing/2014/main" id="{3D0668EC-618F-D646-879E-60CB44154F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738" y="3573463"/>
            <a:ext cx="588962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pl-PL" altLang="pl-PL" sz="5400">
                <a:latin typeface="Arial" panose="020B0604020202020204" pitchFamily="34" charset="0"/>
              </a:rPr>
              <a:t>+</a:t>
            </a:r>
          </a:p>
        </p:txBody>
      </p:sp>
      <p:pic>
        <p:nvPicPr>
          <p:cNvPr id="56325" name="Obraz 2">
            <a:extLst>
              <a:ext uri="{FF2B5EF4-FFF2-40B4-BE49-F238E27FC236}">
                <a16:creationId xmlns:a16="http://schemas.microsoft.com/office/drawing/2014/main" id="{FBDFCADF-3CFA-4B49-95CC-4166FC4C5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75" y="4437063"/>
            <a:ext cx="216058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ytuł 1">
            <a:extLst>
              <a:ext uri="{FF2B5EF4-FFF2-40B4-BE49-F238E27FC236}">
                <a16:creationId xmlns:a16="http://schemas.microsoft.com/office/drawing/2014/main" id="{DE50E365-695E-0542-8678-DD3083FBC6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l-PL">
                <a:cs typeface="Arial" panose="020B0604020202020204" pitchFamily="34" charset="0"/>
              </a:rPr>
              <a:t>Zalecana literatura</a:t>
            </a:r>
          </a:p>
        </p:txBody>
      </p:sp>
      <p:sp>
        <p:nvSpPr>
          <p:cNvPr id="57346" name="Symbol zastępczy zawartości 2">
            <a:extLst>
              <a:ext uri="{FF2B5EF4-FFF2-40B4-BE49-F238E27FC236}">
                <a16:creationId xmlns:a16="http://schemas.microsoft.com/office/drawing/2014/main" id="{621FEFB3-D392-A64F-86FF-894571974BF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628775"/>
            <a:ext cx="8435975" cy="4497388"/>
          </a:xfrm>
        </p:spPr>
        <p:txBody>
          <a:bodyPr/>
          <a:lstStyle/>
          <a:p>
            <a:pPr marL="457200" indent="-457200">
              <a:buFont typeface="Verdana" panose="020B0604030504040204" pitchFamily="34" charset="0"/>
              <a:buAutoNum type="arabicPeriod"/>
            </a:pPr>
            <a:r>
              <a:rPr lang="pl-PL" altLang="pl-PL">
                <a:cs typeface="Arial" panose="020B0604020202020204" pitchFamily="34" charset="0"/>
              </a:rPr>
              <a:t>J. Nocedal, S. J. Wright, Numerical Optimization, Springer 2006</a:t>
            </a:r>
          </a:p>
          <a:p>
            <a:pPr marL="457200" indent="-457200">
              <a:buFont typeface="Verdana" panose="020B0604030504040204" pitchFamily="34" charset="0"/>
              <a:buAutoNum type="arabicPeriod"/>
            </a:pPr>
            <a:r>
              <a:rPr lang="pl-PL" altLang="pl-PL">
                <a:cs typeface="Arial" panose="020B0604020202020204" pitchFamily="34" charset="0"/>
              </a:rPr>
              <a:t>E. Hairer, S. P. Nørsett, G. Wanner, Solving Ordinary Differential Equations I: Nonstiff Problems, Springer, 2008</a:t>
            </a:r>
          </a:p>
          <a:p>
            <a:pPr marL="457200" indent="-457200">
              <a:buFont typeface="Verdana" panose="020B0604030504040204" pitchFamily="34" charset="0"/>
              <a:buAutoNum type="arabicPeriod"/>
            </a:pPr>
            <a:r>
              <a:rPr lang="pl-PL" altLang="pl-PL">
                <a:cs typeface="Arial" panose="020B0604020202020204" pitchFamily="34" charset="0"/>
              </a:rPr>
              <a:t>Bau III, David; Trefethen, Lloyd N. (1997). Numerical linear algebra. Philadelphia: Society for Industrial and Applied Mathematics. ISBN 978-0-89871-361-9.</a:t>
            </a:r>
          </a:p>
          <a:p>
            <a:pPr marL="457200" indent="-457200">
              <a:buFont typeface="Verdana" panose="020B0604030504040204" pitchFamily="34" charset="0"/>
              <a:buAutoNum type="arabicPeriod"/>
            </a:pPr>
            <a:r>
              <a:rPr lang="pl-PL" altLang="pl-PL">
                <a:cs typeface="Arial" panose="020B0604020202020204" pitchFamily="34" charset="0"/>
              </a:rPr>
              <a:t>Trefethen, Lloyd N., Approximation Theory and Approximation Practice, </a:t>
            </a:r>
            <a:endParaRPr lang="en-US" altLang="pl-PL"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F0AEC9DB-F80F-0B44-97AC-50AD19D14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l-PL" dirty="0">
                <a:cs typeface="+mj-cs"/>
              </a:rPr>
              <a:t>Metody numeryczne</a:t>
            </a:r>
          </a:p>
        </p:txBody>
      </p:sp>
      <p:sp>
        <p:nvSpPr>
          <p:cNvPr id="17410" name="Symbol zastępczy zawartości 4">
            <a:extLst>
              <a:ext uri="{FF2B5EF4-FFF2-40B4-BE49-F238E27FC236}">
                <a16:creationId xmlns:a16="http://schemas.microsoft.com/office/drawing/2014/main" id="{762DED67-3991-3A4F-B341-95FB30A822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kumimoji="0" lang="pl-PL" altLang="pl-PL">
                <a:cs typeface="Arial" panose="020B0604020202020204" pitchFamily="34" charset="0"/>
              </a:rPr>
              <a:t>Rozwiązywanie zagadnień matematycznych w sposób zautomatyzowany.</a:t>
            </a:r>
          </a:p>
          <a:p>
            <a:pPr eaLnBrk="1" hangingPunct="1"/>
            <a:r>
              <a:rPr kumimoji="0" lang="pl-PL" altLang="pl-PL">
                <a:cs typeface="Arial" panose="020B0604020202020204" pitchFamily="34" charset="0"/>
              </a:rPr>
              <a:t>Często z użyciem komputera.</a:t>
            </a:r>
          </a:p>
          <a:p>
            <a:pPr eaLnBrk="1" hangingPunct="1"/>
            <a:r>
              <a:rPr kumimoji="0" lang="pl-PL" altLang="pl-PL">
                <a:cs typeface="Arial" panose="020B0604020202020204" pitchFamily="34" charset="0"/>
              </a:rPr>
              <a:t>Zazwyczaj w sposób przybliżony ale z zadaną dokładnością</a:t>
            </a:r>
          </a:p>
          <a:p>
            <a:pPr eaLnBrk="1" hangingPunct="1"/>
            <a:endParaRPr kumimoji="0" lang="pl-PL" altLang="pl-PL"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ytuł 1">
            <a:extLst>
              <a:ext uri="{FF2B5EF4-FFF2-40B4-BE49-F238E27FC236}">
                <a16:creationId xmlns:a16="http://schemas.microsoft.com/office/drawing/2014/main" id="{E47EFAE2-038A-EA4F-BC3B-EDB764E1EB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 altLang="pl-PL">
                <a:cs typeface="Arial" panose="020B0604020202020204" pitchFamily="34" charset="0"/>
              </a:rPr>
              <a:t>Przykład</a:t>
            </a:r>
          </a:p>
        </p:txBody>
      </p:sp>
      <p:pic>
        <p:nvPicPr>
          <p:cNvPr id="18434" name="Symbol zastępczy zawartości 3">
            <a:extLst>
              <a:ext uri="{FF2B5EF4-FFF2-40B4-BE49-F238E27FC236}">
                <a16:creationId xmlns:a16="http://schemas.microsoft.com/office/drawing/2014/main" id="{24E3F8D1-39FC-3B40-BB23-5C3AE486426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86" b="-3386"/>
          <a:stretch>
            <a:fillRect/>
          </a:stretch>
        </p:blipFill>
        <p:spPr/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E7056DD-5984-6442-A22B-AAE65FE5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l-PL" dirty="0">
                <a:cs typeface="+mj-cs"/>
              </a:rPr>
              <a:t>Gdzie stosujemy metody numeryczne?</a:t>
            </a:r>
          </a:p>
        </p:txBody>
      </p:sp>
      <p:sp>
        <p:nvSpPr>
          <p:cNvPr id="19458" name="Symbol zastępczy zawartości 2">
            <a:extLst>
              <a:ext uri="{FF2B5EF4-FFF2-40B4-BE49-F238E27FC236}">
                <a16:creationId xmlns:a16="http://schemas.microsoft.com/office/drawing/2014/main" id="{57254A62-F669-AA4A-8752-CF8A22E552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>
              <a:buFont typeface="Verdana" panose="020B0604030504040204" pitchFamily="34" charset="0"/>
              <a:buAutoNum type="arabicPeriod"/>
            </a:pPr>
            <a:r>
              <a:rPr kumimoji="0" lang="pl-PL" altLang="pl-PL">
                <a:cs typeface="Arial" panose="020B0604020202020204" pitchFamily="34" charset="0"/>
              </a:rPr>
              <a:t>Rozwiązywanie równań liniowych</a:t>
            </a:r>
          </a:p>
          <a:p>
            <a:pPr marL="457200" indent="-457200" eaLnBrk="1" hangingPunct="1">
              <a:buFont typeface="Verdana" panose="020B0604030504040204" pitchFamily="34" charset="0"/>
              <a:buAutoNum type="arabicPeriod"/>
            </a:pPr>
            <a:r>
              <a:rPr kumimoji="0" lang="pl-PL" altLang="pl-PL">
                <a:cs typeface="Arial" panose="020B0604020202020204" pitchFamily="34" charset="0"/>
              </a:rPr>
              <a:t>Interpolacja, aproksymacja, regresja</a:t>
            </a:r>
          </a:p>
          <a:p>
            <a:pPr marL="457200" indent="-457200" eaLnBrk="1" hangingPunct="1">
              <a:buFont typeface="Verdana" panose="020B0604030504040204" pitchFamily="34" charset="0"/>
              <a:buAutoNum type="arabicPeriod"/>
            </a:pPr>
            <a:r>
              <a:rPr kumimoji="0" lang="pl-PL" altLang="pl-PL">
                <a:cs typeface="Arial" panose="020B0604020202020204" pitchFamily="34" charset="0"/>
              </a:rPr>
              <a:t>Rozwiązywanie równań nieliniowych</a:t>
            </a:r>
          </a:p>
          <a:p>
            <a:pPr marL="457200" indent="-457200" eaLnBrk="1" hangingPunct="1">
              <a:buFont typeface="Verdana" panose="020B0604030504040204" pitchFamily="34" charset="0"/>
              <a:buAutoNum type="arabicPeriod"/>
            </a:pPr>
            <a:r>
              <a:rPr kumimoji="0" lang="pl-PL" altLang="pl-PL">
                <a:cs typeface="Arial" panose="020B0604020202020204" pitchFamily="34" charset="0"/>
              </a:rPr>
              <a:t>Specjalne operacje na macierzach</a:t>
            </a:r>
          </a:p>
          <a:p>
            <a:pPr marL="457200" indent="-457200" eaLnBrk="1" hangingPunct="1">
              <a:buFont typeface="Verdana" panose="020B0604030504040204" pitchFamily="34" charset="0"/>
              <a:buAutoNum type="arabicPeriod"/>
            </a:pPr>
            <a:r>
              <a:rPr kumimoji="0" lang="pl-PL" altLang="pl-PL">
                <a:cs typeface="Arial" panose="020B0604020202020204" pitchFamily="34" charset="0"/>
              </a:rPr>
              <a:t>Liczenie całek</a:t>
            </a:r>
          </a:p>
          <a:p>
            <a:pPr marL="457200" indent="-457200" eaLnBrk="1" hangingPunct="1">
              <a:buFont typeface="Verdana" panose="020B0604030504040204" pitchFamily="34" charset="0"/>
              <a:buAutoNum type="arabicPeriod"/>
            </a:pPr>
            <a:r>
              <a:rPr kumimoji="0" lang="pl-PL" altLang="pl-PL">
                <a:cs typeface="Arial" panose="020B0604020202020204" pitchFamily="34" charset="0"/>
              </a:rPr>
              <a:t>Modelowanie procesów dynamicznych</a:t>
            </a:r>
          </a:p>
          <a:p>
            <a:pPr marL="457200" indent="-457200" eaLnBrk="1" hangingPunct="1">
              <a:buFont typeface="Verdana" panose="020B0604030504040204" pitchFamily="34" charset="0"/>
              <a:buAutoNum type="arabicPeriod"/>
            </a:pPr>
            <a:r>
              <a:rPr kumimoji="0" lang="pl-PL" altLang="pl-PL">
                <a:cs typeface="Arial" panose="020B0604020202020204" pitchFamily="34" charset="0"/>
              </a:rPr>
              <a:t>Optymalizacja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ytuł 1">
            <a:extLst>
              <a:ext uri="{FF2B5EF4-FFF2-40B4-BE49-F238E27FC236}">
                <a16:creationId xmlns:a16="http://schemas.microsoft.com/office/drawing/2014/main" id="{D112772F-5AE3-1349-8E5A-A63A78EF5B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 altLang="pl-PL">
                <a:cs typeface="Arial" panose="020B0604020202020204" pitchFamily="34" charset="0"/>
              </a:rPr>
              <a:t>Równania liniowe</a:t>
            </a:r>
          </a:p>
        </p:txBody>
      </p:sp>
      <p:pic>
        <p:nvPicPr>
          <p:cNvPr id="20482" name="Symbol zastępczy zawartości 3">
            <a:extLst>
              <a:ext uri="{FF2B5EF4-FFF2-40B4-BE49-F238E27FC236}">
                <a16:creationId xmlns:a16="http://schemas.microsoft.com/office/drawing/2014/main" id="{845919D5-C62B-3343-AA9A-8F5C7638E4A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" r="-1640"/>
          <a:stretch>
            <a:fillRect/>
          </a:stretch>
        </p:blipFill>
        <p:spPr>
          <a:xfrm>
            <a:off x="4572000" y="1557338"/>
            <a:ext cx="4572000" cy="4497387"/>
          </a:xfrm>
        </p:spPr>
      </p:pic>
      <p:sp>
        <p:nvSpPr>
          <p:cNvPr id="20483" name="PoleTekstowe 4">
            <a:extLst>
              <a:ext uri="{FF2B5EF4-FFF2-40B4-BE49-F238E27FC236}">
                <a16:creationId xmlns:a16="http://schemas.microsoft.com/office/drawing/2014/main" id="{34232D3B-32B6-AE4E-81FE-FF3468E2E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6604000"/>
            <a:ext cx="184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pl-PL" altLang="pl-PL" sz="2800">
              <a:latin typeface="Arial" panose="020B0604020202020204" pitchFamily="34" charset="0"/>
            </a:endParaRPr>
          </a:p>
        </p:txBody>
      </p:sp>
      <p:pic>
        <p:nvPicPr>
          <p:cNvPr id="20484" name="Obraz 5" descr="latex-image-1.pdf">
            <a:extLst>
              <a:ext uri="{FF2B5EF4-FFF2-40B4-BE49-F238E27FC236}">
                <a16:creationId xmlns:a16="http://schemas.microsoft.com/office/drawing/2014/main" id="{D2C3D709-93AE-B44E-A803-E42D6931E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557338"/>
            <a:ext cx="2540000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Obraz 6" descr="latex-image-1.pdf">
            <a:extLst>
              <a:ext uri="{FF2B5EF4-FFF2-40B4-BE49-F238E27FC236}">
                <a16:creationId xmlns:a16="http://schemas.microsoft.com/office/drawing/2014/main" id="{AA40FAD7-953A-6F42-BAC5-F904440C0A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581400"/>
            <a:ext cx="13716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ytuł 1">
            <a:extLst>
              <a:ext uri="{FF2B5EF4-FFF2-40B4-BE49-F238E27FC236}">
                <a16:creationId xmlns:a16="http://schemas.microsoft.com/office/drawing/2014/main" id="{B1D5A1A8-9F97-584C-BB6F-8B1622A2D9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 altLang="pl-PL">
                <a:cs typeface="Arial" panose="020B0604020202020204" pitchFamily="34" charset="0"/>
              </a:rPr>
              <a:t>Równania liniowe</a:t>
            </a:r>
          </a:p>
        </p:txBody>
      </p:sp>
      <p:pic>
        <p:nvPicPr>
          <p:cNvPr id="21506" name="Symbol zastępczy zawartości 3">
            <a:extLst>
              <a:ext uri="{FF2B5EF4-FFF2-40B4-BE49-F238E27FC236}">
                <a16:creationId xmlns:a16="http://schemas.microsoft.com/office/drawing/2014/main" id="{1B1F77A7-4580-4A45-9909-FB732394FC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" r="723"/>
          <a:stretch>
            <a:fillRect/>
          </a:stretch>
        </p:blipFill>
        <p:spPr>
          <a:xfrm>
            <a:off x="4546600" y="1628775"/>
            <a:ext cx="4406900" cy="4497388"/>
          </a:xfrm>
        </p:spPr>
      </p:pic>
      <p:pic>
        <p:nvPicPr>
          <p:cNvPr id="21507" name="Obraz 4" descr="latex-image-1.pdf">
            <a:extLst>
              <a:ext uri="{FF2B5EF4-FFF2-40B4-BE49-F238E27FC236}">
                <a16:creationId xmlns:a16="http://schemas.microsoft.com/office/drawing/2014/main" id="{1E8FED12-F901-4344-8B24-356E2DF92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11300"/>
            <a:ext cx="3886200" cy="226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Obraz 5" descr="latex-image-1.pdf">
            <a:extLst>
              <a:ext uri="{FF2B5EF4-FFF2-40B4-BE49-F238E27FC236}">
                <a16:creationId xmlns:a16="http://schemas.microsoft.com/office/drawing/2014/main" id="{D82BFDC6-F3FA-9C47-9A75-F3AC0F3C54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50" y="4387850"/>
            <a:ext cx="1638300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rojekt domyślny">
  <a:themeElements>
    <a:clrScheme name="Projekt domyślny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rojekt domyślny">
      <a:majorFont>
        <a:latin typeface="Verdana"/>
        <a:ea typeface="Arial"/>
        <a:cs typeface=""/>
      </a:majorFont>
      <a:minorFont>
        <a:latin typeface="Verdana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l-PL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l-PL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Arial" charset="0"/>
          </a:defRPr>
        </a:defPPr>
      </a:lstStyle>
    </a:lnDef>
  </a:objectDefaults>
  <a:extraClrSchemeLst>
    <a:extraClrScheme>
      <a:clrScheme name="Projekt domyśln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2741</TotalTime>
  <Words>417</Words>
  <Application>Microsoft Macintosh PowerPoint</Application>
  <PresentationFormat>Pokaz na ekranie (4:3)</PresentationFormat>
  <Paragraphs>105</Paragraphs>
  <Slides>44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44</vt:i4>
      </vt:variant>
    </vt:vector>
  </HeadingPairs>
  <TitlesOfParts>
    <vt:vector size="48" baseType="lpstr">
      <vt:lpstr>Arial</vt:lpstr>
      <vt:lpstr>Verdana</vt:lpstr>
      <vt:lpstr>Calibri</vt:lpstr>
      <vt:lpstr>Projekt domyślny</vt:lpstr>
      <vt:lpstr>Metody numeryczne Wprowadzenie do metod numerycznych</vt:lpstr>
      <vt:lpstr>Informacje ogólne</vt:lpstr>
      <vt:lpstr>Kwestie organizacyjne</vt:lpstr>
      <vt:lpstr>Co to są metody numeryczne?</vt:lpstr>
      <vt:lpstr>Metody numeryczne</vt:lpstr>
      <vt:lpstr>Przykład</vt:lpstr>
      <vt:lpstr>Gdzie stosujemy metody numeryczne?</vt:lpstr>
      <vt:lpstr>Równania liniowe</vt:lpstr>
      <vt:lpstr>Równania liniowe</vt:lpstr>
      <vt:lpstr>Równania liniowe ogólnie</vt:lpstr>
      <vt:lpstr>Przykład zastosowania - Tomografia</vt:lpstr>
      <vt:lpstr>Interpolacja</vt:lpstr>
      <vt:lpstr>Historia</vt:lpstr>
      <vt:lpstr>Rodzaje interpolacji - liniowa</vt:lpstr>
      <vt:lpstr>Rodzaje interpolacji - wielomianowa</vt:lpstr>
      <vt:lpstr>Rodzaje interpolacji – funkcje sklejane</vt:lpstr>
      <vt:lpstr>Zastosowania</vt:lpstr>
      <vt:lpstr>Ekstrapolacja</vt:lpstr>
      <vt:lpstr>Dobra ekstrapolacja</vt:lpstr>
      <vt:lpstr>Nieudana ekstrapolacja</vt:lpstr>
      <vt:lpstr>Regresja</vt:lpstr>
      <vt:lpstr>Regresja liniowa</vt:lpstr>
      <vt:lpstr>Regresja nieliniowa</vt:lpstr>
      <vt:lpstr>Równania nieliniowe – równanie kwadratowe</vt:lpstr>
      <vt:lpstr>Równania nieliniowe – Wielomiany wyższych stopni</vt:lpstr>
      <vt:lpstr>Równania nieliniowe ogólnie</vt:lpstr>
      <vt:lpstr>Operacje na macierzach</vt:lpstr>
      <vt:lpstr>Przykład – kompresja obrazu</vt:lpstr>
      <vt:lpstr>Całkowanie numeryczne – pole pod krzywą</vt:lpstr>
      <vt:lpstr>Całkowanie numeryczne – objętość pod powierzchnią</vt:lpstr>
      <vt:lpstr>Zastosowania</vt:lpstr>
      <vt:lpstr>Modelowanie systemów dynamicznych – układy mechaniczne</vt:lpstr>
      <vt:lpstr>Modelowanie systemów dynamicznych – epidemiologia</vt:lpstr>
      <vt:lpstr>Dynamika populacyjna</vt:lpstr>
      <vt:lpstr>Metoda elementów skończonych</vt:lpstr>
      <vt:lpstr>Optymalizacja</vt:lpstr>
      <vt:lpstr>Minima globalne i lokalne</vt:lpstr>
      <vt:lpstr>Optymalizacja dynamiczna</vt:lpstr>
      <vt:lpstr>Zastosowania optymalizacji</vt:lpstr>
      <vt:lpstr>Pakiety numeryczne - Matlab</vt:lpstr>
      <vt:lpstr>Pakiety numeryczne – Octave i Scilab</vt:lpstr>
      <vt:lpstr>Języki programowania z dobrymi bibliotekami</vt:lpstr>
      <vt:lpstr>Laboratoria – Python + SciPy + NumPy</vt:lpstr>
      <vt:lpstr>Zalecana literatura</vt:lpstr>
    </vt:vector>
  </TitlesOfParts>
  <Company>AGH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Slajd 1</dc:title>
  <dc:creator/>
  <cp:lastModifiedBy>Jerzy Baranowski</cp:lastModifiedBy>
  <cp:revision>40</cp:revision>
  <cp:lastPrinted>2019-10-07T08:30:01Z</cp:lastPrinted>
  <dcterms:created xsi:type="dcterms:W3CDTF">2007-09-26T12:45:04Z</dcterms:created>
  <dcterms:modified xsi:type="dcterms:W3CDTF">2019-10-07T08:30:16Z</dcterms:modified>
</cp:coreProperties>
</file>